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9" r:id="rId12"/>
    <p:sldId id="270" r:id="rId13"/>
    <p:sldId id="271" r:id="rId14"/>
    <p:sldId id="266" r:id="rId15"/>
    <p:sldId id="276" r:id="rId16"/>
    <p:sldId id="272" r:id="rId17"/>
    <p:sldId id="267" r:id="rId18"/>
    <p:sldId id="274" r:id="rId19"/>
    <p:sldId id="268" r:id="rId20"/>
    <p:sldId id="273" r:id="rId21"/>
    <p:sldId id="278" r:id="rId22"/>
    <p:sldId id="279" r:id="rId23"/>
    <p:sldId id="280" r:id="rId24"/>
    <p:sldId id="275" r:id="rId25"/>
  </p:sldIdLst>
  <p:sldSz cx="9144000" cy="6858000" type="screen4x3"/>
  <p:notesSz cx="6858000" cy="9144000"/>
  <p:custDataLst>
    <p:tags r:id="rId26"/>
  </p:custDataLst>
  <p:defaultTextStyle>
    <a:defPPr>
      <a:defRPr lang="el-G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660"/>
  </p:normalViewPr>
  <p:slideViewPr>
    <p:cSldViewPr>
      <p:cViewPr>
        <p:scale>
          <a:sx n="75" d="100"/>
          <a:sy n="75" d="100"/>
        </p:scale>
        <p:origin x="-2664" y="-8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CA09FD17-6C0C-4F5F-BAFC-A3F8AEFF5E2B}" type="datetimeFigureOut">
              <a:rPr lang="el-GR"/>
              <a:pPr>
                <a:defRPr/>
              </a:pPr>
              <a:t>25/2/2015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BF96A06-20D2-4C3C-A27C-00FFC9141BEE}" type="slidenum">
              <a:rPr lang="el-GR"/>
              <a:pPr>
                <a:defRPr/>
              </a:pPr>
              <a:t>‹#›</a:t>
            </a:fld>
            <a:endParaRPr lang="el-GR"/>
          </a:p>
        </p:txBody>
      </p:sp>
    </p:spTree>
    <p:extLst>
      <p:ext uri="{BB962C8B-B14F-4D97-AF65-F5344CB8AC3E}">
        <p14:creationId xmlns:p14="http://schemas.microsoft.com/office/powerpoint/2010/main" val="117362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A785F6C-D392-4CA0-995F-183D1CFAA91E}" type="datetimeFigureOut">
              <a:rPr lang="el-GR"/>
              <a:pPr>
                <a:defRPr/>
              </a:pPr>
              <a:t>25/2/2015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3C4BADD-17D0-48DC-A6C9-294699C16749}" type="slidenum">
              <a:rPr lang="el-GR"/>
              <a:pPr>
                <a:defRPr/>
              </a:pPr>
              <a:t>‹#›</a:t>
            </a:fld>
            <a:endParaRPr lang="el-GR"/>
          </a:p>
        </p:txBody>
      </p:sp>
    </p:spTree>
    <p:extLst>
      <p:ext uri="{BB962C8B-B14F-4D97-AF65-F5344CB8AC3E}">
        <p14:creationId xmlns:p14="http://schemas.microsoft.com/office/powerpoint/2010/main" val="357359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386E1D5-CEDB-4981-A1B5-E3E4B9D1E1AD}" type="datetimeFigureOut">
              <a:rPr lang="el-GR"/>
              <a:pPr>
                <a:defRPr/>
              </a:pPr>
              <a:t>25/2/2015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20E8CDA-8743-430A-BB26-6D35FA0DC037}" type="slidenum">
              <a:rPr lang="el-GR"/>
              <a:pPr>
                <a:defRPr/>
              </a:pPr>
              <a:t>‹#›</a:t>
            </a:fld>
            <a:endParaRPr lang="el-GR"/>
          </a:p>
        </p:txBody>
      </p:sp>
    </p:spTree>
    <p:extLst>
      <p:ext uri="{BB962C8B-B14F-4D97-AF65-F5344CB8AC3E}">
        <p14:creationId xmlns:p14="http://schemas.microsoft.com/office/powerpoint/2010/main" val="346540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6D4D3F7-F934-408D-ACF4-30C58DEC33BB}" type="datetimeFigureOut">
              <a:rPr lang="el-GR"/>
              <a:pPr>
                <a:defRPr/>
              </a:pPr>
              <a:t>25/2/2015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B4330A1-037A-454C-9C45-4DE1982C971A}" type="slidenum">
              <a:rPr lang="el-GR"/>
              <a:pPr>
                <a:defRPr/>
              </a:pPr>
              <a:t>‹#›</a:t>
            </a:fld>
            <a:endParaRPr lang="el-GR"/>
          </a:p>
        </p:txBody>
      </p:sp>
    </p:spTree>
    <p:extLst>
      <p:ext uri="{BB962C8B-B14F-4D97-AF65-F5344CB8AC3E}">
        <p14:creationId xmlns:p14="http://schemas.microsoft.com/office/powerpoint/2010/main" val="218308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3C518AD7-CD83-4FAC-A5B1-E35447976342}" type="datetimeFigureOut">
              <a:rPr lang="el-GR"/>
              <a:pPr>
                <a:defRPr/>
              </a:pPr>
              <a:t>25/2/2015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43A6118-BF57-4CDE-842C-7E8C352D5CDB}" type="slidenum">
              <a:rPr lang="el-GR"/>
              <a:pPr>
                <a:defRPr/>
              </a:pPr>
              <a:t>‹#›</a:t>
            </a:fld>
            <a:endParaRPr lang="el-GR"/>
          </a:p>
        </p:txBody>
      </p:sp>
    </p:spTree>
    <p:extLst>
      <p:ext uri="{BB962C8B-B14F-4D97-AF65-F5344CB8AC3E}">
        <p14:creationId xmlns:p14="http://schemas.microsoft.com/office/powerpoint/2010/main" val="166702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E7BDE131-538A-4E15-A254-7D7DB49BF81F}" type="datetimeFigureOut">
              <a:rPr lang="el-GR"/>
              <a:pPr>
                <a:defRPr/>
              </a:pPr>
              <a:t>25/2/2015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BBBD6A8-BB5F-42C6-8BC7-1C689B6BF8CD}" type="slidenum">
              <a:rPr lang="el-GR"/>
              <a:pPr>
                <a:defRPr/>
              </a:pPr>
              <a:t>‹#›</a:t>
            </a:fld>
            <a:endParaRPr lang="el-GR"/>
          </a:p>
        </p:txBody>
      </p:sp>
    </p:spTree>
    <p:extLst>
      <p:ext uri="{BB962C8B-B14F-4D97-AF65-F5344CB8AC3E}">
        <p14:creationId xmlns:p14="http://schemas.microsoft.com/office/powerpoint/2010/main" val="181132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A9D6154E-4DC4-4F19-ABAA-BE3B41007AA6}" type="datetimeFigureOut">
              <a:rPr lang="el-GR"/>
              <a:pPr>
                <a:defRPr/>
              </a:pPr>
              <a:t>25/2/2015</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78E78BE1-A46F-4A48-8EA4-F15F81AEAFD4}" type="slidenum">
              <a:rPr lang="el-GR"/>
              <a:pPr>
                <a:defRPr/>
              </a:pPr>
              <a:t>‹#›</a:t>
            </a:fld>
            <a:endParaRPr lang="el-GR"/>
          </a:p>
        </p:txBody>
      </p:sp>
    </p:spTree>
    <p:extLst>
      <p:ext uri="{BB962C8B-B14F-4D97-AF65-F5344CB8AC3E}">
        <p14:creationId xmlns:p14="http://schemas.microsoft.com/office/powerpoint/2010/main" val="206938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90E8ECE5-B2EB-4F99-ADD3-0638FB9A9625}" type="datetimeFigureOut">
              <a:rPr lang="el-GR"/>
              <a:pPr>
                <a:defRPr/>
              </a:pPr>
              <a:t>25/2/2015</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343594AB-4B59-4735-9522-DCFF129032AF}" type="slidenum">
              <a:rPr lang="el-GR"/>
              <a:pPr>
                <a:defRPr/>
              </a:pPr>
              <a:t>‹#›</a:t>
            </a:fld>
            <a:endParaRPr lang="el-GR"/>
          </a:p>
        </p:txBody>
      </p:sp>
    </p:spTree>
    <p:extLst>
      <p:ext uri="{BB962C8B-B14F-4D97-AF65-F5344CB8AC3E}">
        <p14:creationId xmlns:p14="http://schemas.microsoft.com/office/powerpoint/2010/main" val="309256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0651C553-BC88-4499-9765-498DE4C25D84}" type="datetimeFigureOut">
              <a:rPr lang="el-GR"/>
              <a:pPr>
                <a:defRPr/>
              </a:pPr>
              <a:t>25/2/2015</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2B44A70-B4F4-40F6-8161-758D6A40280A}" type="slidenum">
              <a:rPr lang="el-GR"/>
              <a:pPr>
                <a:defRPr/>
              </a:pPr>
              <a:t>‹#›</a:t>
            </a:fld>
            <a:endParaRPr lang="el-GR"/>
          </a:p>
        </p:txBody>
      </p:sp>
    </p:spTree>
    <p:extLst>
      <p:ext uri="{BB962C8B-B14F-4D97-AF65-F5344CB8AC3E}">
        <p14:creationId xmlns:p14="http://schemas.microsoft.com/office/powerpoint/2010/main" val="290760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C119C243-85F0-4D9C-9357-DC213AC6823F}" type="datetimeFigureOut">
              <a:rPr lang="el-GR"/>
              <a:pPr>
                <a:defRPr/>
              </a:pPr>
              <a:t>25/2/2015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2E40277-80C0-4AAC-8235-515566D90CEE}" type="slidenum">
              <a:rPr lang="el-GR"/>
              <a:pPr>
                <a:defRPr/>
              </a:pPr>
              <a:t>‹#›</a:t>
            </a:fld>
            <a:endParaRPr lang="el-GR"/>
          </a:p>
        </p:txBody>
      </p:sp>
    </p:spTree>
    <p:extLst>
      <p:ext uri="{BB962C8B-B14F-4D97-AF65-F5344CB8AC3E}">
        <p14:creationId xmlns:p14="http://schemas.microsoft.com/office/powerpoint/2010/main" val="345098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F62FFABF-49C2-4DC6-8C9D-8FB532B48E8B}" type="datetimeFigureOut">
              <a:rPr lang="el-GR"/>
              <a:pPr>
                <a:defRPr/>
              </a:pPr>
              <a:t>25/2/2015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4D6AFFA-6FB0-4003-8972-EE831B94CBC5}" type="slidenum">
              <a:rPr lang="el-GR"/>
              <a:pPr>
                <a:defRPr/>
              </a:pPr>
              <a:t>‹#›</a:t>
            </a:fld>
            <a:endParaRPr lang="el-GR"/>
          </a:p>
        </p:txBody>
      </p:sp>
    </p:spTree>
    <p:extLst>
      <p:ext uri="{BB962C8B-B14F-4D97-AF65-F5344CB8AC3E}">
        <p14:creationId xmlns:p14="http://schemas.microsoft.com/office/powerpoint/2010/main" val="379620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961FB2-351E-448A-8C27-B4CECB848656}" type="datetimeFigureOut">
              <a:rPr lang="el-GR"/>
              <a:pPr>
                <a:defRPr/>
              </a:pPr>
              <a:t>25/2/2015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3F6D6B2-121B-43CF-BE93-86E190D50EE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525"/>
            <a:ext cx="786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6050" y="3284538"/>
            <a:ext cx="3600450" cy="830262"/>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l-GR" sz="2400" dirty="0">
                <a:latin typeface="Arial" pitchFamily="34" charset="0"/>
                <a:cs typeface="Arial" pitchFamily="34" charset="0"/>
              </a:rPr>
              <a:t>Τι έκαναν τα παιδιά;</a:t>
            </a:r>
          </a:p>
          <a:p>
            <a:pPr fontAlgn="auto">
              <a:spcBef>
                <a:spcPts val="0"/>
              </a:spcBef>
              <a:spcAft>
                <a:spcPts val="0"/>
              </a:spcAft>
              <a:defRPr/>
            </a:pPr>
            <a:endParaRPr lang="el-GR" sz="2400" dirty="0">
              <a:latin typeface="Arial" pitchFamily="34" charset="0"/>
              <a:cs typeface="Arial" pitchFamily="34" charset="0"/>
            </a:endParaRPr>
          </a:p>
        </p:txBody>
      </p:sp>
      <p:pic>
        <p:nvPicPr>
          <p:cNvPr id="11267"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35175"/>
            <a:ext cx="44640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5202238" y="2074863"/>
            <a:ext cx="36004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800">
                <a:latin typeface="Arial" charset="0"/>
              </a:rPr>
              <a:t>Πώς λέτε να αισθάνεται ο Ανιάν;</a:t>
            </a:r>
          </a:p>
          <a:p>
            <a:pPr eaLnBrk="1" hangingPunct="1">
              <a:buFont typeface="Arial" charset="0"/>
              <a:buChar char="•"/>
            </a:pPr>
            <a:endParaRPr lang="el-GR" sz="2800">
              <a:latin typeface="Arial" charset="0"/>
            </a:endParaRPr>
          </a:p>
          <a:p>
            <a:pPr eaLnBrk="1" hangingPunct="1">
              <a:buFont typeface="Arial" charset="0"/>
              <a:buChar char="•"/>
            </a:pPr>
            <a:endParaRPr lang="el-GR" sz="2800">
              <a:latin typeface="Arial" charset="0"/>
            </a:endParaRPr>
          </a:p>
          <a:p>
            <a:pPr eaLnBrk="1" hangingPunct="1">
              <a:buFont typeface="Arial" charset="0"/>
              <a:buChar char="•"/>
            </a:pPr>
            <a:endParaRPr lang="el-GR" sz="2800">
              <a:latin typeface="Arial" charset="0"/>
            </a:endParaRPr>
          </a:p>
          <a:p>
            <a:pPr eaLnBrk="1" hangingPunct="1">
              <a:buFont typeface="Arial" charset="0"/>
              <a:buChar char="•"/>
            </a:pPr>
            <a:endParaRPr lang="el-GR" sz="2800">
              <a:latin typeface="Arial" charset="0"/>
            </a:endParaRPr>
          </a:p>
          <a:p>
            <a:pPr eaLnBrk="1" hangingPunct="1">
              <a:buFont typeface="Arial" charset="0"/>
              <a:buChar char="•"/>
            </a:pPr>
            <a:endParaRPr lang="el-GR" sz="2800">
              <a:latin typeface="Arial" charset="0"/>
            </a:endParaRPr>
          </a:p>
          <a:p>
            <a:pPr eaLnBrk="1" hangingPunct="1">
              <a:buFont typeface="Arial" charset="0"/>
              <a:buChar char="•"/>
            </a:pPr>
            <a:r>
              <a:rPr lang="el-GR" sz="2800">
                <a:latin typeface="Arial" charset="0"/>
              </a:rPr>
              <a:t>Γιατί;</a:t>
            </a:r>
          </a:p>
        </p:txBody>
      </p:sp>
      <p:pic>
        <p:nvPicPr>
          <p:cNvPr id="12291"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2163"/>
            <a:ext cx="48641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028950"/>
            <a:ext cx="29368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9"/>
                                          </p:stCondLst>
                                        </p:cTn>
                                        <p:tgtEl>
                                          <p:spTgt spid="7"/>
                                        </p:tgtEl>
                                        <p:attrNameLst>
                                          <p:attrName>style.visibility</p:attrName>
                                        </p:attrNameLst>
                                      </p:cBhvr>
                                      <p:to>
                                        <p:strVal val="visible"/>
                                      </p:to>
                                    </p:set>
                                  </p:childTnLst>
                                </p:cTn>
                              </p:par>
                            </p:childTnLst>
                          </p:cTn>
                        </p:par>
                        <p:par>
                          <p:cTn id="7" fill="hold" nodeType="afterGroup">
                            <p:stCondLst>
                              <p:cond delay="10"/>
                            </p:stCondLst>
                            <p:childTnLst>
                              <p:par>
                                <p:cTn id="8" presetID="26" presetClass="emph" presetSubtype="0" fill="hold" nodeType="after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par>
                          <p:cTn id="11" fill="hold" nodeType="afterGroup">
                            <p:stCondLst>
                              <p:cond delay="51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childTnLst>
                          </p:cTn>
                        </p:par>
                        <p:par>
                          <p:cTn id="15" fill="hold" nodeType="afterGroup">
                            <p:stCondLst>
                              <p:cond delay="101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par>
                          <p:cTn id="19" fill="hold" nodeType="afterGroup">
                            <p:stCondLst>
                              <p:cond delay="1510"/>
                            </p:stCondLst>
                            <p:childTnLst>
                              <p:par>
                                <p:cTn id="20" presetID="26" presetClass="emph" presetSubtype="0" fill="hold"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par>
                          <p:cTn id="23" fill="hold" nodeType="afterGroup">
                            <p:stCondLst>
                              <p:cond delay="2010"/>
                            </p:stCondLst>
                            <p:childTnLst>
                              <p:par>
                                <p:cTn id="24" presetID="26" presetClass="emph" presetSubtype="0" fill="hold" nodeType="afterEffect">
                                  <p:stCondLst>
                                    <p:cond delay="0"/>
                                  </p:stCondLst>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par>
                          <p:cTn id="27" fill="hold" nodeType="afterGroup">
                            <p:stCondLst>
                              <p:cond delay="2510"/>
                            </p:stCondLst>
                            <p:childTnLst>
                              <p:par>
                                <p:cTn id="28" presetID="26" presetClass="emph" presetSubtype="0" fill="hold" nodeType="afterEffect">
                                  <p:stCondLst>
                                    <p:cond delay="0"/>
                                  </p:stCondLst>
                                  <p:childTnLst>
                                    <p:animEffect transition="out" filter="fade">
                                      <p:cBhvr>
                                        <p:cTn id="29" dur="500" tmFilter="0, 0; .2, .5; .8, .5; 1, 0"/>
                                        <p:tgtEl>
                                          <p:spTgt spid="7"/>
                                        </p:tgtEl>
                                      </p:cBhvr>
                                    </p:animEffect>
                                    <p:animScale>
                                      <p:cBhvr>
                                        <p:cTn id="30" dur="250" autoRev="1" fill="hold"/>
                                        <p:tgtEl>
                                          <p:spTgt spid="7"/>
                                        </p:tgtEl>
                                      </p:cBhvr>
                                      <p:by x="105000" y="105000"/>
                                    </p:animScale>
                                  </p:childTnLst>
                                </p:cTn>
                              </p:par>
                            </p:childTnLst>
                          </p:cTn>
                        </p:par>
                        <p:par>
                          <p:cTn id="31" fill="hold" nodeType="afterGroup">
                            <p:stCondLst>
                              <p:cond delay="3010"/>
                            </p:stCondLst>
                            <p:childTnLst>
                              <p:par>
                                <p:cTn id="32" presetID="26" presetClass="emph" presetSubtype="0" fill="hold" nodeType="afterEffect">
                                  <p:stCondLst>
                                    <p:cond delay="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49863" y="3233738"/>
            <a:ext cx="3600450" cy="1570037"/>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l-GR" sz="2400" dirty="0">
                <a:latin typeface="Arial" pitchFamily="34" charset="0"/>
                <a:cs typeface="Arial" pitchFamily="34" charset="0"/>
              </a:rPr>
              <a:t>Τι έκαναν εδώ τα παιδιά;</a:t>
            </a:r>
          </a:p>
          <a:p>
            <a:pPr fontAlgn="auto">
              <a:spcBef>
                <a:spcPts val="0"/>
              </a:spcBef>
              <a:spcAft>
                <a:spcPts val="0"/>
              </a:spcAft>
              <a:defRPr/>
            </a:pPr>
            <a:endParaRPr lang="el-GR" sz="24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endParaRPr lang="el-GR" sz="2400" dirty="0">
              <a:latin typeface="Arial" pitchFamily="34" charset="0"/>
              <a:cs typeface="Arial" pitchFamily="34" charset="0"/>
            </a:endParaRPr>
          </a:p>
        </p:txBody>
      </p:sp>
      <p:pic>
        <p:nvPicPr>
          <p:cNvPr id="13315" name="Εικόνα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019300"/>
            <a:ext cx="4770438"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6"/>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5276850" y="1638300"/>
            <a:ext cx="36004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800">
                <a:latin typeface="Arial" charset="0"/>
              </a:rPr>
              <a:t>Πώς λέτε να αισθάνεται ο Αλσέστ;</a:t>
            </a:r>
          </a:p>
          <a:p>
            <a:pPr eaLnBrk="1" hangingPunct="1">
              <a:buFont typeface="Arial" charset="0"/>
              <a:buChar char="•"/>
            </a:pPr>
            <a:endParaRPr lang="el-GR" sz="2800">
              <a:latin typeface="Arial" charset="0"/>
            </a:endParaRPr>
          </a:p>
          <a:p>
            <a:pPr eaLnBrk="1" hangingPunct="1">
              <a:buFont typeface="Arial" charset="0"/>
              <a:buChar char="•"/>
            </a:pPr>
            <a:endParaRPr lang="el-GR" sz="2800">
              <a:latin typeface="Arial" charset="0"/>
            </a:endParaRPr>
          </a:p>
          <a:p>
            <a:pPr eaLnBrk="1" hangingPunct="1">
              <a:buFont typeface="Arial" charset="0"/>
              <a:buChar char="•"/>
            </a:pPr>
            <a:endParaRPr lang="el-GR" sz="2800">
              <a:latin typeface="Arial" charset="0"/>
            </a:endParaRPr>
          </a:p>
          <a:p>
            <a:pPr eaLnBrk="1" hangingPunct="1">
              <a:buFont typeface="Arial" charset="0"/>
              <a:buChar char="•"/>
            </a:pPr>
            <a:endParaRPr lang="el-GR" sz="2800">
              <a:latin typeface="Arial" charset="0"/>
            </a:endParaRPr>
          </a:p>
          <a:p>
            <a:pPr eaLnBrk="1" hangingPunct="1">
              <a:buFont typeface="Arial" charset="0"/>
              <a:buChar char="•"/>
            </a:pPr>
            <a:endParaRPr lang="el-GR" sz="2800">
              <a:latin typeface="Arial" charset="0"/>
            </a:endParaRPr>
          </a:p>
          <a:p>
            <a:pPr eaLnBrk="1" hangingPunct="1">
              <a:buFont typeface="Arial" charset="0"/>
              <a:buChar char="•"/>
            </a:pPr>
            <a:r>
              <a:rPr lang="el-GR" sz="2800">
                <a:latin typeface="Arial" charset="0"/>
              </a:rPr>
              <a:t>Γιατί;</a:t>
            </a:r>
          </a:p>
          <a:p>
            <a:pPr eaLnBrk="1" hangingPunct="1">
              <a:buFont typeface="Arial" charset="0"/>
              <a:buChar char="•"/>
            </a:pPr>
            <a:endParaRPr lang="el-GR" sz="2800">
              <a:latin typeface="Arial" charset="0"/>
            </a:endParaRPr>
          </a:p>
        </p:txBody>
      </p:sp>
      <p:pic>
        <p:nvPicPr>
          <p:cNvPr id="14339"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2060575"/>
            <a:ext cx="47259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3028950"/>
            <a:ext cx="29368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par>
                          <p:cTn id="7" fill="hold" nodeType="afterGroup">
                            <p:stCondLst>
                              <p:cond delay="10"/>
                            </p:stCondLst>
                            <p:childTnLst>
                              <p:par>
                                <p:cTn id="8" presetID="26" presetClass="emph" presetSubtype="0" fill="hold" nodeType="after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childTnLst>
                          </p:cTn>
                        </p:par>
                        <p:par>
                          <p:cTn id="11" fill="hold" nodeType="afterGroup">
                            <p:stCondLst>
                              <p:cond delay="510"/>
                            </p:stCondLst>
                            <p:childTnLst>
                              <p:par>
                                <p:cTn id="12" presetID="26" presetClass="emph" presetSubtype="0" fill="hold" nodeType="afterEffect">
                                  <p:stCondLst>
                                    <p:cond delay="0"/>
                                  </p:stCondLst>
                                  <p:childTnLst>
                                    <p:animEffect transition="out" filter="fade">
                                      <p:cBhvr>
                                        <p:cTn id="13" dur="500" tmFilter="0, 0; .2, .5; .8, .5; 1, 0"/>
                                        <p:tgtEl>
                                          <p:spTgt spid="11"/>
                                        </p:tgtEl>
                                      </p:cBhvr>
                                    </p:animEffect>
                                    <p:animScale>
                                      <p:cBhvr>
                                        <p:cTn id="14" dur="250" autoRev="1" fill="hold"/>
                                        <p:tgtEl>
                                          <p:spTgt spid="11"/>
                                        </p:tgtEl>
                                      </p:cBhvr>
                                      <p:by x="105000" y="105000"/>
                                    </p:animScale>
                                  </p:childTnLst>
                                </p:cTn>
                              </p:par>
                            </p:childTnLst>
                          </p:cTn>
                        </p:par>
                        <p:par>
                          <p:cTn id="15" fill="hold" nodeType="afterGroup">
                            <p:stCondLst>
                              <p:cond delay="1010"/>
                            </p:stCondLst>
                            <p:childTnLst>
                              <p:par>
                                <p:cTn id="16" presetID="26" presetClass="emph" presetSubtype="0" fill="hold" nodeType="afterEffect">
                                  <p:stCondLst>
                                    <p:cond delay="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childTnLst>
                          </p:cTn>
                        </p:par>
                        <p:par>
                          <p:cTn id="19" fill="hold" nodeType="afterGroup">
                            <p:stCondLst>
                              <p:cond delay="1510"/>
                            </p:stCondLst>
                            <p:childTnLst>
                              <p:par>
                                <p:cTn id="20" presetID="26" presetClass="emph" presetSubtype="0" fill="hold" nodeType="after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childTnLst>
                          </p:cTn>
                        </p:par>
                        <p:par>
                          <p:cTn id="23" fill="hold" nodeType="afterGroup">
                            <p:stCondLst>
                              <p:cond delay="2010"/>
                            </p:stCondLst>
                            <p:childTnLst>
                              <p:par>
                                <p:cTn id="24" presetID="26" presetClass="emph" presetSubtype="0" fill="hold" nodeType="afterEffect">
                                  <p:stCondLst>
                                    <p:cond delay="0"/>
                                  </p:stCondLst>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childTnLst>
                          </p:cTn>
                        </p:par>
                        <p:par>
                          <p:cTn id="27" fill="hold" nodeType="afterGroup">
                            <p:stCondLst>
                              <p:cond delay="2510"/>
                            </p:stCondLst>
                            <p:childTnLst>
                              <p:par>
                                <p:cTn id="28" presetID="26" presetClass="emph" presetSubtype="0" fill="hold" nodeType="afterEffect">
                                  <p:stCondLst>
                                    <p:cond delay="0"/>
                                  </p:stCondLst>
                                  <p:childTnLst>
                                    <p:animEffect transition="out" filter="fade">
                                      <p:cBhvr>
                                        <p:cTn id="29" dur="500" tmFilter="0, 0; .2, .5; .8, .5; 1, 0"/>
                                        <p:tgtEl>
                                          <p:spTgt spid="11"/>
                                        </p:tgtEl>
                                      </p:cBhvr>
                                    </p:animEffect>
                                    <p:animScale>
                                      <p:cBhvr>
                                        <p:cTn id="30" dur="250" autoRev="1" fill="hold"/>
                                        <p:tgtEl>
                                          <p:spTgt spid="11"/>
                                        </p:tgtEl>
                                      </p:cBhvr>
                                      <p:by x="105000" y="105000"/>
                                    </p:animScale>
                                  </p:childTnLst>
                                </p:cTn>
                              </p:par>
                            </p:childTnLst>
                          </p:cTn>
                        </p:par>
                        <p:par>
                          <p:cTn id="31" fill="hold" nodeType="afterGroup">
                            <p:stCondLst>
                              <p:cond delay="3010"/>
                            </p:stCondLst>
                            <p:childTnLst>
                              <p:par>
                                <p:cTn id="32" presetID="26" presetClass="emph" presetSubtype="0" fill="hold" nodeType="after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5257800" y="3036888"/>
            <a:ext cx="3600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800">
                <a:latin typeface="Arial" charset="0"/>
              </a:rPr>
              <a:t>Τι κάνουν τα παιδιά που βλέπουμε εδώ;</a:t>
            </a:r>
          </a:p>
          <a:p>
            <a:pPr eaLnBrk="1" hangingPunct="1">
              <a:buFont typeface="Arial" charset="0"/>
              <a:buChar char="•"/>
            </a:pPr>
            <a:endParaRPr lang="el-GR" sz="2800">
              <a:latin typeface="Arial" charset="0"/>
            </a:endParaRPr>
          </a:p>
        </p:txBody>
      </p:sp>
      <p:pic>
        <p:nvPicPr>
          <p:cNvPr id="15363"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958975"/>
            <a:ext cx="48958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Επεξήγηση με γραμμή 1 5"/>
          <p:cNvSpPr/>
          <p:nvPr/>
        </p:nvSpPr>
        <p:spPr>
          <a:xfrm>
            <a:off x="503238" y="1404938"/>
            <a:ext cx="1222375" cy="546100"/>
          </a:xfrm>
          <a:prstGeom prst="borderCallout1">
            <a:avLst>
              <a:gd name="adj1" fmla="val 113233"/>
              <a:gd name="adj2" fmla="val 46181"/>
              <a:gd name="adj3" fmla="val 264856"/>
              <a:gd name="adj4" fmla="val 67488"/>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lnSpc>
                <a:spcPts val="1700"/>
              </a:lnSpc>
              <a:spcBef>
                <a:spcPts val="0"/>
              </a:spcBef>
              <a:spcAft>
                <a:spcPts val="0"/>
              </a:spcAft>
              <a:defRPr/>
            </a:pPr>
            <a:r>
              <a:rPr lang="el-GR" dirty="0">
                <a:latin typeface="Arial" pitchFamily="34" charset="0"/>
                <a:cs typeface="Arial" pitchFamily="34" charset="0"/>
              </a:rPr>
              <a:t>Μικρός Νικόλας</a:t>
            </a:r>
          </a:p>
        </p:txBody>
      </p:sp>
      <p:sp>
        <p:nvSpPr>
          <p:cNvPr id="7" name="Επεξήγηση με γραμμή 1 6"/>
          <p:cNvSpPr/>
          <p:nvPr/>
        </p:nvSpPr>
        <p:spPr>
          <a:xfrm>
            <a:off x="2239963" y="1389063"/>
            <a:ext cx="1081087" cy="581025"/>
          </a:xfrm>
          <a:prstGeom prst="borderCallout1">
            <a:avLst>
              <a:gd name="adj1" fmla="val 114968"/>
              <a:gd name="adj2" fmla="val 56336"/>
              <a:gd name="adj3" fmla="val 248081"/>
              <a:gd name="adj4" fmla="val 53379"/>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l-GR" dirty="0" err="1">
                <a:latin typeface="Arial" pitchFamily="34" charset="0"/>
                <a:cs typeface="Arial" pitchFamily="34" charset="0"/>
              </a:rPr>
              <a:t>Κλοτέρ</a:t>
            </a:r>
            <a:endParaRPr lang="el-GR" dirty="0">
              <a:latin typeface="Arial" pitchFamily="34" charset="0"/>
              <a:cs typeface="Arial" pitchFamily="34" charset="0"/>
            </a:endParaRPr>
          </a:p>
        </p:txBody>
      </p:sp>
      <p:sp>
        <p:nvSpPr>
          <p:cNvPr id="8" name="Επεξήγηση με γραμμή 1 7"/>
          <p:cNvSpPr/>
          <p:nvPr/>
        </p:nvSpPr>
        <p:spPr>
          <a:xfrm>
            <a:off x="3962400" y="1565275"/>
            <a:ext cx="1266825" cy="581025"/>
          </a:xfrm>
          <a:prstGeom prst="borderCallout1">
            <a:avLst>
              <a:gd name="adj1" fmla="val 110594"/>
              <a:gd name="adj2" fmla="val 15717"/>
              <a:gd name="adj3" fmla="val 219652"/>
              <a:gd name="adj4" fmla="val -46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err="1">
                <a:latin typeface="Arial" pitchFamily="34" charset="0"/>
                <a:cs typeface="Arial" pitchFamily="34" charset="0"/>
              </a:rPr>
              <a:t>Ζοφρουά</a:t>
            </a:r>
            <a:r>
              <a:rPr lang="el-GR" dirty="0">
                <a:latin typeface="Arial" pitchFamily="34" charset="0"/>
                <a:cs typeface="Arial" pitchFamily="34" charset="0"/>
              </a:rPr>
              <a:t> </a:t>
            </a:r>
          </a:p>
        </p:txBody>
      </p:sp>
      <p:sp>
        <p:nvSpPr>
          <p:cNvPr id="9" name="Ορθογώνιο 8"/>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nodeType="afterGroup">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nodeType="afterGroup">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90334" y="116632"/>
            <a:ext cx="9018944"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Καταλαβαίνουμε ότι…</a:t>
            </a:r>
          </a:p>
        </p:txBody>
      </p:sp>
      <p:sp>
        <p:nvSpPr>
          <p:cNvPr id="16387" name="TextBox 3"/>
          <p:cNvSpPr txBox="1">
            <a:spLocks noChangeArrowheads="1"/>
          </p:cNvSpPr>
          <p:nvPr/>
        </p:nvSpPr>
        <p:spPr bwMode="auto">
          <a:xfrm>
            <a:off x="250825" y="1773238"/>
            <a:ext cx="79629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2400"/>
              </a:spcAft>
              <a:buFont typeface="Arial" charset="0"/>
              <a:buChar char="•"/>
            </a:pPr>
            <a:r>
              <a:rPr lang="el-GR" sz="3600">
                <a:solidFill>
                  <a:srgbClr val="C00000"/>
                </a:solidFill>
                <a:latin typeface="Arial" charset="0"/>
              </a:rPr>
              <a:t>Οι νταήδες μπορεί να νομίζουν πως είναι αστείο, αλλά το να παρενοχλείς τους συμμαθητές σου δεν είναι καθόλου αστείο.</a:t>
            </a:r>
          </a:p>
          <a:p>
            <a:pPr eaLnBrk="1" hangingPunct="1">
              <a:spcAft>
                <a:spcPts val="2400"/>
              </a:spcAft>
              <a:buFont typeface="Arial" charset="0"/>
              <a:buChar char="•"/>
            </a:pPr>
            <a:r>
              <a:rPr lang="el-GR" sz="3600">
                <a:solidFill>
                  <a:srgbClr val="C00000"/>
                </a:solidFill>
                <a:latin typeface="Arial" charset="0"/>
              </a:rPr>
              <a:t>Πολλές φορές μπορεί να οδηγήσει κάποια παιδιά σε σοβαρά προβλήματα και να μην θέλουν ούτε να έλθουν στο Σχολείο.</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5540375" y="2806700"/>
            <a:ext cx="3600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400">
                <a:latin typeface="Arial" charset="0"/>
              </a:rPr>
              <a:t>Πώς λέτε να αισθάνεται εδώ ο Αλσέστ;</a:t>
            </a:r>
          </a:p>
          <a:p>
            <a:pPr eaLnBrk="1" hangingPunct="1">
              <a:buFont typeface="Arial" charset="0"/>
              <a:buChar char="•"/>
            </a:pPr>
            <a:endParaRPr lang="el-GR" sz="2400">
              <a:latin typeface="Arial" charset="0"/>
            </a:endParaRPr>
          </a:p>
        </p:txBody>
      </p:sp>
      <p:pic>
        <p:nvPicPr>
          <p:cNvPr id="17411"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989138"/>
            <a:ext cx="49847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5286375" y="2060575"/>
            <a:ext cx="3600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400">
                <a:latin typeface="Arial" charset="0"/>
              </a:rPr>
              <a:t>Τι έγινε μόλις ήρθε ο Διευθυντής;</a:t>
            </a:r>
          </a:p>
          <a:p>
            <a:pPr eaLnBrk="1" hangingPunct="1">
              <a:buFont typeface="Arial" charset="0"/>
              <a:buChar char="•"/>
            </a:pPr>
            <a:r>
              <a:rPr lang="el-GR" sz="2400">
                <a:latin typeface="Arial" charset="0"/>
              </a:rPr>
              <a:t>Πώς τελειώνει η ιστορία;</a:t>
            </a:r>
          </a:p>
          <a:p>
            <a:pPr eaLnBrk="1" hangingPunct="1">
              <a:buFont typeface="Arial" charset="0"/>
              <a:buChar char="•"/>
            </a:pPr>
            <a:r>
              <a:rPr lang="el-GR" sz="2400">
                <a:latin typeface="Arial" charset="0"/>
              </a:rPr>
              <a:t>Τι θα συνέβαινε αν δεν ερχόταν;</a:t>
            </a:r>
          </a:p>
          <a:p>
            <a:pPr eaLnBrk="1" hangingPunct="1">
              <a:buFont typeface="Arial" charset="0"/>
              <a:buChar char="•"/>
            </a:pPr>
            <a:r>
              <a:rPr lang="el-GR" sz="2400">
                <a:latin typeface="Arial" charset="0"/>
              </a:rPr>
              <a:t>Τι έπρεπε να κάνουν τα άλλα παιδιά;</a:t>
            </a:r>
          </a:p>
          <a:p>
            <a:pPr eaLnBrk="1" hangingPunct="1">
              <a:buFont typeface="Arial" charset="0"/>
              <a:buChar char="•"/>
            </a:pPr>
            <a:endParaRPr lang="el-GR" sz="2400">
              <a:latin typeface="Arial" charset="0"/>
            </a:endParaRPr>
          </a:p>
        </p:txBody>
      </p:sp>
      <p:pic>
        <p:nvPicPr>
          <p:cNvPr id="18435"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 y="2060575"/>
            <a:ext cx="4824413"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Μικρός Νικόλας (1-34).wm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66738"/>
            <a:ext cx="8388350" cy="62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Τίτλος 4"/>
          <p:cNvSpPr>
            <a:spLocks noGrp="1"/>
          </p:cNvSpPr>
          <p:nvPr>
            <p:ph type="title"/>
          </p:nvPr>
        </p:nvSpPr>
        <p:spPr>
          <a:xfrm>
            <a:off x="468313" y="76200"/>
            <a:ext cx="8229600" cy="490538"/>
          </a:xfrm>
        </p:spPr>
        <p:txBody>
          <a:bodyPr/>
          <a:lstStyle/>
          <a:p>
            <a:pPr eaLnBrk="1" hangingPunct="1"/>
            <a:r>
              <a:rPr lang="el-GR" sz="3200" smtClean="0">
                <a:solidFill>
                  <a:srgbClr val="FFC000"/>
                </a:solidFill>
                <a:latin typeface="Arial" charset="0"/>
                <a:cs typeface="Arial" charset="0"/>
              </a:rPr>
              <a:t>Ας το δούμε ξανά με άλλη ματιά…</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66016" y="-22160"/>
            <a:ext cx="8727646"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Τι είναι λοιπόν </a:t>
            </a:r>
          </a:p>
          <a:p>
            <a:pPr algn="ctr" fontAlgn="auto">
              <a:spcBef>
                <a:spcPts val="0"/>
              </a:spcBef>
              <a:spcAft>
                <a:spcPts val="0"/>
              </a:spcAft>
              <a:defRPr/>
            </a:pPr>
            <a:r>
              <a:rPr lang="el-G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«Σχολική Βία &amp; Εκφοβισμός»</a:t>
            </a:r>
          </a:p>
        </p:txBody>
      </p:sp>
      <p:sp>
        <p:nvSpPr>
          <p:cNvPr id="20483" name="TextBox 4"/>
          <p:cNvSpPr txBox="1">
            <a:spLocks noChangeArrowheads="1"/>
          </p:cNvSpPr>
          <p:nvPr/>
        </p:nvSpPr>
        <p:spPr bwMode="auto">
          <a:xfrm>
            <a:off x="350838" y="1162050"/>
            <a:ext cx="8218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l-GR" sz="5400">
              <a:latin typeface="PF Playskool Pro" pitchFamily="2" charset="0"/>
            </a:endParaRPr>
          </a:p>
        </p:txBody>
      </p:sp>
      <p:sp>
        <p:nvSpPr>
          <p:cNvPr id="2" name="TextBox 1"/>
          <p:cNvSpPr txBox="1">
            <a:spLocks noChangeArrowheads="1"/>
          </p:cNvSpPr>
          <p:nvPr/>
        </p:nvSpPr>
        <p:spPr bwMode="auto">
          <a:xfrm>
            <a:off x="454025" y="1925638"/>
            <a:ext cx="82089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800">
                <a:latin typeface="Arial" charset="0"/>
              </a:rPr>
              <a:t>χειρονομίες, σπρωξιές, ξυλοδαρμοί,</a:t>
            </a:r>
          </a:p>
          <a:p>
            <a:pPr eaLnBrk="1" hangingPunct="1">
              <a:buFont typeface="Arial" charset="0"/>
              <a:buChar char="•"/>
            </a:pPr>
            <a:r>
              <a:rPr lang="el-GR" sz="2800">
                <a:latin typeface="Arial" charset="0"/>
              </a:rPr>
              <a:t>λεκτικές επιθέσεις, βρισιές, προσβολές, απειλές,</a:t>
            </a:r>
          </a:p>
          <a:p>
            <a:pPr eaLnBrk="1" hangingPunct="1">
              <a:buFont typeface="Arial" charset="0"/>
              <a:buChar char="•"/>
            </a:pPr>
            <a:r>
              <a:rPr lang="el-GR" sz="2800">
                <a:latin typeface="Arial" charset="0"/>
              </a:rPr>
              <a:t>εκβιασμοί,</a:t>
            </a:r>
          </a:p>
          <a:p>
            <a:pPr eaLnBrk="1" hangingPunct="1">
              <a:buFont typeface="Arial" charset="0"/>
              <a:buChar char="•"/>
            </a:pPr>
            <a:r>
              <a:rPr lang="el-GR" sz="2800">
                <a:latin typeface="Arial" charset="0"/>
              </a:rPr>
              <a:t>καταστροφή προσωπικών αντικειμένων,</a:t>
            </a:r>
          </a:p>
          <a:p>
            <a:pPr eaLnBrk="1" hangingPunct="1">
              <a:buFont typeface="Arial" charset="0"/>
              <a:buChar char="•"/>
            </a:pPr>
            <a:r>
              <a:rPr lang="el-GR" sz="2800">
                <a:latin typeface="Arial" charset="0"/>
              </a:rPr>
              <a:t>κλοπές,</a:t>
            </a:r>
          </a:p>
          <a:p>
            <a:pPr eaLnBrk="1" hangingPunct="1">
              <a:buFont typeface="Arial" charset="0"/>
              <a:buChar char="•"/>
            </a:pPr>
            <a:r>
              <a:rPr lang="el-GR" sz="2800">
                <a:latin typeface="Arial" charset="0"/>
              </a:rPr>
              <a:t>παρενόχληση και κακοποίηση, και</a:t>
            </a:r>
          </a:p>
          <a:p>
            <a:pPr eaLnBrk="1" hangingPunct="1">
              <a:buFont typeface="Arial" charset="0"/>
              <a:buChar char="•"/>
            </a:pPr>
            <a:r>
              <a:rPr lang="el-GR" sz="2800">
                <a:latin typeface="Arial" charset="0"/>
              </a:rPr>
              <a:t>αποκλεισμός  και  απομόνωση  από παρέες, ομαδικά παιχνίδια και κοινωνικές δραστηριότητες.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388" y="2781300"/>
            <a:ext cx="8661400" cy="3733800"/>
          </a:xfrm>
        </p:spPr>
        <p:txBody>
          <a:bodyPr/>
          <a:lstStyle/>
          <a:p>
            <a:pPr eaLnBrk="1" hangingPunct="1"/>
            <a:r>
              <a:rPr lang="el-GR" sz="4400" smtClean="0">
                <a:latin typeface="Arial" charset="0"/>
                <a:cs typeface="Arial" charset="0"/>
              </a:rPr>
              <a:t>Τι σας έρχεται στο μυαλό;</a:t>
            </a:r>
          </a:p>
          <a:p>
            <a:pPr eaLnBrk="1" hangingPunct="1"/>
            <a:r>
              <a:rPr lang="el-GR" sz="4400" smtClean="0">
                <a:latin typeface="Arial" charset="0"/>
                <a:cs typeface="Arial" charset="0"/>
              </a:rPr>
              <a:t>Τι αισθάνεστε;</a:t>
            </a:r>
          </a:p>
          <a:p>
            <a:pPr eaLnBrk="1" hangingPunct="1"/>
            <a:r>
              <a:rPr lang="el-GR" sz="4400" smtClean="0">
                <a:latin typeface="Arial" charset="0"/>
                <a:cs typeface="Arial" charset="0"/>
              </a:rPr>
              <a:t>Τι πιστεύετε ότι αισθάνονται οι άλλοι;</a:t>
            </a:r>
          </a:p>
        </p:txBody>
      </p:sp>
      <p:sp>
        <p:nvSpPr>
          <p:cNvPr id="4" name="Ορθογώνιο 3"/>
          <p:cNvSpPr/>
          <p:nvPr/>
        </p:nvSpPr>
        <p:spPr>
          <a:xfrm>
            <a:off x="69647" y="116632"/>
            <a:ext cx="8727646"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«Σχολική Βία &amp; Εκφοβισμός»</a:t>
            </a:r>
          </a:p>
          <a:p>
            <a:pPr algn="ctr" fontAlgn="auto">
              <a:spcBef>
                <a:spcPts val="0"/>
              </a:spcBef>
              <a:spcAft>
                <a:spcPts val="0"/>
              </a:spcAft>
              <a:defRPr/>
            </a:pPr>
            <a:r>
              <a:rPr lang="el-G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πούμε την άποψή μας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36558" y="188640"/>
            <a:ext cx="8647174"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Τι μπορείς να κάνεις αν συμβεί;</a:t>
            </a:r>
          </a:p>
        </p:txBody>
      </p:sp>
      <p:sp>
        <p:nvSpPr>
          <p:cNvPr id="21507" name="TextBox 3"/>
          <p:cNvSpPr txBox="1">
            <a:spLocks noChangeArrowheads="1"/>
          </p:cNvSpPr>
          <p:nvPr/>
        </p:nvSpPr>
        <p:spPr bwMode="auto">
          <a:xfrm>
            <a:off x="361950" y="1700213"/>
            <a:ext cx="8305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2400"/>
              </a:spcAft>
            </a:pPr>
            <a:r>
              <a:rPr lang="el-GR" sz="3600">
                <a:latin typeface="Arial" charset="0"/>
              </a:rPr>
              <a:t>Δε φταις εσύ! Μην πιστεύεις αυτά που σου λένε. Δεν σου αξίζει να σε χτυπούν, να σε βρίζουν, να σε κοροϊδεύουν. Κανένας δεν έχει αυτό το δικαίωμα! Πολλά αξιόλογα παιδιά πέφτουν θύματα νταήδων και όταν μεγαλώνουν πετυχαίνουν στη ζωή τους. Κανένα από αυτά δεν έφταιγε. Η βία είναι ευθύνη του εκφοβιστή!</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36558" y="188640"/>
            <a:ext cx="8647174"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Τι μπορείς να κάνεις αν συμβεί;</a:t>
            </a:r>
          </a:p>
        </p:txBody>
      </p:sp>
      <p:sp>
        <p:nvSpPr>
          <p:cNvPr id="22531" name="TextBox 3"/>
          <p:cNvSpPr txBox="1">
            <a:spLocks noChangeArrowheads="1"/>
          </p:cNvSpPr>
          <p:nvPr/>
        </p:nvSpPr>
        <p:spPr bwMode="auto">
          <a:xfrm>
            <a:off x="411163" y="1773238"/>
            <a:ext cx="82978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2400"/>
              </a:spcAft>
            </a:pPr>
            <a:r>
              <a:rPr lang="el-GR" sz="4000">
                <a:latin typeface="Arial" charset="0"/>
              </a:rPr>
              <a:t>Μην απαντάς στις κοροϊδίες, μην στενοχωριέσαι γι’ αυτά που ακούς. Μη δίνεις καμιά σημασία! Αν θέλεις να πεις «Πίστευε ό,τι θέλεις» και αγνόησέ τους. </a:t>
            </a:r>
          </a:p>
          <a:p>
            <a:pPr eaLnBrk="1" hangingPunct="1">
              <a:spcAft>
                <a:spcPts val="2400"/>
              </a:spcAft>
            </a:pPr>
            <a:r>
              <a:rPr lang="el-GR" sz="4000">
                <a:latin typeface="Arial" charset="0"/>
              </a:rPr>
              <a:t>Αν συνεχίσουν πες τους ξεκάθαρα «</a:t>
            </a:r>
            <a:r>
              <a:rPr lang="el-GR" sz="4000" b="1">
                <a:latin typeface="Arial" charset="0"/>
              </a:rPr>
              <a:t>Σταμάτα ή Παράτα με ήσυχο</a:t>
            </a:r>
            <a:r>
              <a:rPr lang="el-GR" sz="4000">
                <a:latin typeface="Arial"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36558" y="188640"/>
            <a:ext cx="8647174"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Τι μπορείς να κάνεις αν συμβεί;</a:t>
            </a:r>
          </a:p>
        </p:txBody>
      </p:sp>
      <p:sp>
        <p:nvSpPr>
          <p:cNvPr id="23555" name="TextBox 3"/>
          <p:cNvSpPr txBox="1">
            <a:spLocks noChangeArrowheads="1"/>
          </p:cNvSpPr>
          <p:nvPr/>
        </p:nvSpPr>
        <p:spPr bwMode="auto">
          <a:xfrm>
            <a:off x="179388" y="1225550"/>
            <a:ext cx="87137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3600">
                <a:latin typeface="Arial" charset="0"/>
              </a:rPr>
              <a:t>Αν σου πήραν κάτι, να επαναλαμβάνεις ό,τι κι αν λένε «Δώσε μου το μολύβι μου πίσω».</a:t>
            </a:r>
          </a:p>
          <a:p>
            <a:pPr eaLnBrk="1" hangingPunct="1">
              <a:buFont typeface="Arial" charset="0"/>
              <a:buChar char="•"/>
            </a:pPr>
            <a:endParaRPr lang="el-GR" sz="3600" b="1">
              <a:latin typeface="Arial" charset="0"/>
            </a:endParaRPr>
          </a:p>
          <a:p>
            <a:pPr eaLnBrk="1" hangingPunct="1">
              <a:buFont typeface="Arial" charset="0"/>
              <a:buChar char="•"/>
            </a:pPr>
            <a:r>
              <a:rPr lang="el-GR" sz="3600" b="1">
                <a:latin typeface="Arial" charset="0"/>
              </a:rPr>
              <a:t>Μίλησε στο δάσκαλο ή στη δασκάλα σου!</a:t>
            </a:r>
            <a:r>
              <a:rPr lang="el-GR" sz="3600">
                <a:latin typeface="Arial" charset="0"/>
              </a:rPr>
              <a:t> Δεν είναι ντροπή και δεν είναι «κάρφωμα». Να αναφέρεις ακριβώς τι σου συνέβη. Αυτοί σε αγαπούν και ενδιαφέρονται. </a:t>
            </a:r>
            <a:r>
              <a:rPr lang="el-GR" sz="3600" b="1">
                <a:latin typeface="Arial" charset="0"/>
              </a:rPr>
              <a:t>Όσο δε μιλάς, εξυπηρετείς τον εκφοβιστή</a:t>
            </a:r>
            <a:r>
              <a:rPr lang="el-GR" sz="3600">
                <a:latin typeface="Arial"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36558" y="188640"/>
            <a:ext cx="8647175"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Τι μπορείς να κάνεις αν συμβεί;</a:t>
            </a:r>
          </a:p>
        </p:txBody>
      </p:sp>
      <p:sp>
        <p:nvSpPr>
          <p:cNvPr id="24579" name="TextBox 3"/>
          <p:cNvSpPr txBox="1">
            <a:spLocks noChangeArrowheads="1"/>
          </p:cNvSpPr>
          <p:nvPr/>
        </p:nvSpPr>
        <p:spPr bwMode="auto">
          <a:xfrm>
            <a:off x="361950" y="1844675"/>
            <a:ext cx="8305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2400"/>
              </a:spcAft>
            </a:pPr>
            <a:r>
              <a:rPr lang="el-GR" sz="4000">
                <a:latin typeface="Arial" charset="0"/>
              </a:rPr>
              <a:t>Μίλησε στους γονείς σου. Αυτοί σε αγαπούν και θα φροντίσουν να κάνουν αυτό που πρέπει.</a:t>
            </a:r>
          </a:p>
          <a:p>
            <a:pPr eaLnBrk="1" hangingPunct="1">
              <a:spcAft>
                <a:spcPts val="2400"/>
              </a:spcAft>
            </a:pPr>
            <a:r>
              <a:rPr lang="el-GR" sz="4000">
                <a:latin typeface="Arial" charset="0"/>
              </a:rPr>
              <a:t>Αν φοβάσαι πως θα σε χτυπήσουν, να είσαι πάντα με κάποιο φίλο.</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567125" y="36364"/>
            <a:ext cx="8173520" cy="1631216"/>
          </a:xfrm>
          <a:prstGeom prst="rect">
            <a:avLst/>
          </a:prstGeom>
          <a:noFill/>
        </p:spPr>
        <p:txBody>
          <a:bodyPr wrap="none">
            <a:spAutoFit/>
          </a:bodyPr>
          <a:lstStyle/>
          <a:p>
            <a:pPr algn="ctr" fontAlgn="auto">
              <a:lnSpc>
                <a:spcPts val="6000"/>
              </a:lnSpc>
              <a:spcBef>
                <a:spcPts val="0"/>
              </a:spcBef>
              <a:spcAft>
                <a:spcPts val="0"/>
              </a:spcAft>
              <a:defRPr/>
            </a:pPr>
            <a:r>
              <a:rPr lang="el-GR"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Ευχαριστώ πολύ</a:t>
            </a:r>
          </a:p>
          <a:p>
            <a:pPr algn="ctr" fontAlgn="auto">
              <a:lnSpc>
                <a:spcPts val="6000"/>
              </a:lnSpc>
              <a:spcBef>
                <a:spcPts val="0"/>
              </a:spcBef>
              <a:spcAft>
                <a:spcPts val="0"/>
              </a:spcAft>
              <a:defRPr/>
            </a:pPr>
            <a:r>
              <a:rPr lang="el-GR"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για την ωραία συζήτηση</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782763"/>
            <a:ext cx="270668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808221" y="3596576"/>
            <a:ext cx="7412607" cy="786177"/>
          </a:xfrm>
          <a:prstGeom prst="rect">
            <a:avLst/>
          </a:prstGeom>
          <a:noFill/>
        </p:spPr>
        <p:txBody>
          <a:bodyPr wrap="none">
            <a:spAutoFit/>
          </a:bodyPr>
          <a:lstStyle/>
          <a:p>
            <a:pPr algn="ctr" fontAlgn="auto">
              <a:lnSpc>
                <a:spcPts val="6000"/>
              </a:lnSpc>
              <a:spcBef>
                <a:spcPts val="0"/>
              </a:spcBef>
              <a:spcAft>
                <a:spcPts val="0"/>
              </a:spcAft>
              <a:defRPr/>
            </a:pPr>
            <a:r>
              <a:rPr lang="el-G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Ας κλείσουμε με ένα σύνθημα</a:t>
            </a:r>
          </a:p>
        </p:txBody>
      </p:sp>
      <p:sp>
        <p:nvSpPr>
          <p:cNvPr id="5" name="Ορθογώνιο 4"/>
          <p:cNvSpPr/>
          <p:nvPr/>
        </p:nvSpPr>
        <p:spPr>
          <a:xfrm>
            <a:off x="-2409" y="4848820"/>
            <a:ext cx="9146409" cy="163121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ts val="6000"/>
              </a:lnSpc>
              <a:spcBef>
                <a:spcPts val="0"/>
              </a:spcBef>
              <a:spcAft>
                <a:spcPts val="0"/>
              </a:spcAft>
              <a:defRPr/>
            </a:pPr>
            <a:r>
              <a:rPr lang="el-G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Νταήδες ΔΕΝ επιτρέπονται </a:t>
            </a:r>
          </a:p>
          <a:p>
            <a:pPr algn="ctr" fontAlgn="auto">
              <a:lnSpc>
                <a:spcPts val="6000"/>
              </a:lnSpc>
              <a:spcBef>
                <a:spcPts val="0"/>
              </a:spcBef>
              <a:spcAft>
                <a:spcPts val="0"/>
              </a:spcAft>
              <a:defRPr/>
            </a:pPr>
            <a:r>
              <a:rPr lang="el-G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στο σχολείο μας!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Μικρός Νικόλας (1-34).wm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66738"/>
            <a:ext cx="8388350" cy="62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Τίτλος 4"/>
          <p:cNvSpPr>
            <a:spLocks noGrp="1"/>
          </p:cNvSpPr>
          <p:nvPr>
            <p:ph type="title"/>
          </p:nvPr>
        </p:nvSpPr>
        <p:spPr>
          <a:xfrm>
            <a:off x="468313" y="76200"/>
            <a:ext cx="8229600" cy="490538"/>
          </a:xfrm>
        </p:spPr>
        <p:txBody>
          <a:bodyPr/>
          <a:lstStyle/>
          <a:p>
            <a:pPr eaLnBrk="1" hangingPunct="1"/>
            <a:r>
              <a:rPr lang="el-GR" sz="3200" smtClean="0">
                <a:solidFill>
                  <a:srgbClr val="FFC000"/>
                </a:solidFill>
                <a:latin typeface="Arial" charset="0"/>
                <a:cs typeface="Arial" charset="0"/>
              </a:rPr>
              <a:t>Ο μικρός Νικόλας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282551" y="116632"/>
            <a:ext cx="6834499"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pic>
        <p:nvPicPr>
          <p:cNvPr id="5123" name="Εικόνα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49053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4"/>
          <p:cNvSpPr txBox="1">
            <a:spLocks noChangeArrowheads="1"/>
          </p:cNvSpPr>
          <p:nvPr/>
        </p:nvSpPr>
        <p:spPr bwMode="auto">
          <a:xfrm>
            <a:off x="5257800" y="3260725"/>
            <a:ext cx="3600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400">
                <a:latin typeface="Arial" charset="0"/>
              </a:rPr>
              <a:t>Πού διαδραματίζεται η ιστορία που είδαμε;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
        <p:nvSpPr>
          <p:cNvPr id="5" name="TextBox 4"/>
          <p:cNvSpPr txBox="1"/>
          <p:nvPr/>
        </p:nvSpPr>
        <p:spPr>
          <a:xfrm>
            <a:off x="5257800" y="2152650"/>
            <a:ext cx="3600450" cy="2678113"/>
          </a:xfrm>
          <a:prstGeom prst="rect">
            <a:avLst/>
          </a:prstGeom>
          <a:noFill/>
        </p:spPr>
        <p:txBody>
          <a:bodyPr>
            <a:spAutoFit/>
          </a:bodyPr>
          <a:lstStyle/>
          <a:p>
            <a:pPr fontAlgn="auto">
              <a:spcBef>
                <a:spcPts val="0"/>
              </a:spcBef>
              <a:spcAft>
                <a:spcPts val="0"/>
              </a:spcAft>
              <a:defRPr/>
            </a:pPr>
            <a:endParaRPr lang="el-GR" sz="28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l-GR" sz="2800" dirty="0">
                <a:latin typeface="Arial" pitchFamily="34" charset="0"/>
                <a:cs typeface="Arial" pitchFamily="34" charset="0"/>
              </a:rPr>
              <a:t>Ποια είναι τα πρόσωπα που υπάρχουν σε μια αυλή;</a:t>
            </a:r>
          </a:p>
          <a:p>
            <a:pPr marL="285750" indent="-285750" fontAlgn="auto">
              <a:spcBef>
                <a:spcPts val="0"/>
              </a:spcBef>
              <a:spcAft>
                <a:spcPts val="0"/>
              </a:spcAft>
              <a:buFont typeface="Arial" pitchFamily="34" charset="0"/>
              <a:buChar char="•"/>
              <a:defRPr/>
            </a:pPr>
            <a:endParaRPr lang="el-GR" sz="2800" dirty="0">
              <a:latin typeface="Arial" pitchFamily="34" charset="0"/>
              <a:cs typeface="Arial" pitchFamily="34" charset="0"/>
            </a:endParaRPr>
          </a:p>
        </p:txBody>
      </p:sp>
      <p:pic>
        <p:nvPicPr>
          <p:cNvPr id="6148"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989138"/>
            <a:ext cx="4811712"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282551" y="116632"/>
            <a:ext cx="6834499"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
        <p:nvSpPr>
          <p:cNvPr id="7171" name="TextBox 4"/>
          <p:cNvSpPr txBox="1">
            <a:spLocks noChangeArrowheads="1"/>
          </p:cNvSpPr>
          <p:nvPr/>
        </p:nvSpPr>
        <p:spPr bwMode="auto">
          <a:xfrm>
            <a:off x="5245100" y="2924175"/>
            <a:ext cx="36004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400">
                <a:latin typeface="Arial" charset="0"/>
              </a:rPr>
              <a:t>Τι κάνουν τα παιδιά;</a:t>
            </a:r>
          </a:p>
          <a:p>
            <a:pPr eaLnBrk="1" hangingPunct="1">
              <a:buFont typeface="Arial" charset="0"/>
              <a:buChar char="•"/>
            </a:pPr>
            <a:endParaRPr lang="el-GR" sz="2400">
              <a:latin typeface="Arial" charset="0"/>
            </a:endParaRPr>
          </a:p>
          <a:p>
            <a:pPr eaLnBrk="1" hangingPunct="1">
              <a:buFont typeface="Arial" charset="0"/>
              <a:buChar char="•"/>
            </a:pPr>
            <a:r>
              <a:rPr lang="el-GR" sz="2400">
                <a:latin typeface="Arial" charset="0"/>
              </a:rPr>
              <a:t>Σας θυμίζει κάτι αυτό;</a:t>
            </a:r>
          </a:p>
        </p:txBody>
      </p:sp>
      <p:pic>
        <p:nvPicPr>
          <p:cNvPr id="7172"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4783137"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Επεξήγηση με γραμμή 1 6"/>
          <p:cNvSpPr/>
          <p:nvPr/>
        </p:nvSpPr>
        <p:spPr>
          <a:xfrm>
            <a:off x="1763713" y="1577975"/>
            <a:ext cx="1223962" cy="546100"/>
          </a:xfrm>
          <a:prstGeom prst="borderCallout1">
            <a:avLst>
              <a:gd name="adj1" fmla="val 113233"/>
              <a:gd name="adj2" fmla="val 46181"/>
              <a:gd name="adj3" fmla="val 264856"/>
              <a:gd name="adj4" fmla="val 67488"/>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lnSpc>
                <a:spcPts val="1700"/>
              </a:lnSpc>
              <a:spcBef>
                <a:spcPts val="0"/>
              </a:spcBef>
              <a:spcAft>
                <a:spcPts val="0"/>
              </a:spcAft>
              <a:defRPr/>
            </a:pPr>
            <a:r>
              <a:rPr lang="el-GR" dirty="0">
                <a:latin typeface="Arial" pitchFamily="34" charset="0"/>
                <a:cs typeface="Arial" pitchFamily="34" charset="0"/>
              </a:rPr>
              <a:t>Μικρός Νικόλας</a:t>
            </a:r>
          </a:p>
        </p:txBody>
      </p:sp>
      <p:sp>
        <p:nvSpPr>
          <p:cNvPr id="8" name="Επεξήγηση με γραμμή 1 7"/>
          <p:cNvSpPr/>
          <p:nvPr/>
        </p:nvSpPr>
        <p:spPr>
          <a:xfrm>
            <a:off x="225425" y="1698625"/>
            <a:ext cx="1081088" cy="581025"/>
          </a:xfrm>
          <a:prstGeom prst="borderCallout1">
            <a:avLst>
              <a:gd name="adj1" fmla="val 114968"/>
              <a:gd name="adj2" fmla="val 56336"/>
              <a:gd name="adj3" fmla="val 182478"/>
              <a:gd name="adj4" fmla="val 93356"/>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l-GR" dirty="0" err="1">
                <a:latin typeface="Arial" pitchFamily="34" charset="0"/>
                <a:cs typeface="Arial" pitchFamily="34" charset="0"/>
              </a:rPr>
              <a:t>Κλοτέρ</a:t>
            </a:r>
            <a:endParaRPr lang="el-GR" dirty="0">
              <a:latin typeface="Arial" pitchFamily="34" charset="0"/>
              <a:cs typeface="Arial" pitchFamily="34" charset="0"/>
            </a:endParaRPr>
          </a:p>
        </p:txBody>
      </p:sp>
      <p:sp>
        <p:nvSpPr>
          <p:cNvPr id="9" name="Επεξήγηση με γραμμή 1 8"/>
          <p:cNvSpPr/>
          <p:nvPr/>
        </p:nvSpPr>
        <p:spPr>
          <a:xfrm>
            <a:off x="4602163" y="1743075"/>
            <a:ext cx="1265237" cy="579438"/>
          </a:xfrm>
          <a:prstGeom prst="borderCallout1">
            <a:avLst>
              <a:gd name="adj1" fmla="val 110594"/>
              <a:gd name="adj2" fmla="val 15717"/>
              <a:gd name="adj3" fmla="val 219652"/>
              <a:gd name="adj4" fmla="val -46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err="1">
                <a:latin typeface="Arial" pitchFamily="34" charset="0"/>
                <a:cs typeface="Arial" pitchFamily="34" charset="0"/>
              </a:rPr>
              <a:t>Ζοφρουά</a:t>
            </a:r>
            <a:r>
              <a:rPr lang="el-GR" dirty="0">
                <a:latin typeface="Arial" pitchFamily="34" charset="0"/>
                <a:cs typeface="Arial" pitchFamily="34" charset="0"/>
              </a:rPr>
              <a:t> </a:t>
            </a:r>
          </a:p>
        </p:txBody>
      </p:sp>
      <p:sp>
        <p:nvSpPr>
          <p:cNvPr id="10" name="Επεξήγηση με γραμμή 1 9"/>
          <p:cNvSpPr/>
          <p:nvPr/>
        </p:nvSpPr>
        <p:spPr>
          <a:xfrm>
            <a:off x="3203575" y="1577975"/>
            <a:ext cx="1152525" cy="546100"/>
          </a:xfrm>
          <a:prstGeom prst="borderCallout1">
            <a:avLst>
              <a:gd name="adj1" fmla="val 107131"/>
              <a:gd name="adj2" fmla="val 32452"/>
              <a:gd name="adj3" fmla="val 254375"/>
              <a:gd name="adj4" fmla="val 30010"/>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l-GR" sz="2000" dirty="0" err="1">
                <a:latin typeface="Arial" pitchFamily="34" charset="0"/>
                <a:cs typeface="Arial" pitchFamily="34" charset="0"/>
              </a:rPr>
              <a:t>Εντ</a:t>
            </a:r>
            <a:r>
              <a:rPr lang="el-GR" sz="2000" dirty="0">
                <a:latin typeface="Arial" pitchFamily="34" charset="0"/>
                <a:cs typeface="Arial" pitchFamily="34" charset="0"/>
              </a:rPr>
              <a:t> </a:t>
            </a:r>
          </a:p>
        </p:txBody>
      </p:sp>
      <p:sp>
        <p:nvSpPr>
          <p:cNvPr id="4" name="TextBox 3"/>
          <p:cNvSpPr txBox="1">
            <a:spLocks noChangeArrowheads="1"/>
          </p:cNvSpPr>
          <p:nvPr/>
        </p:nvSpPr>
        <p:spPr bwMode="auto">
          <a:xfrm>
            <a:off x="5178425" y="5892800"/>
            <a:ext cx="3965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400">
                <a:solidFill>
                  <a:srgbClr val="C00000"/>
                </a:solidFill>
                <a:latin typeface="Arial" charset="0"/>
              </a:rPr>
              <a:t>Πώς ονομάζονται τα παιδιά που παρενοχλούν άλλους;</a:t>
            </a:r>
          </a:p>
        </p:txBody>
      </p:sp>
      <p:sp>
        <p:nvSpPr>
          <p:cNvPr id="6" name="Επεξήγηση με παραλληλόγραμμο 5"/>
          <p:cNvSpPr/>
          <p:nvPr/>
        </p:nvSpPr>
        <p:spPr>
          <a:xfrm>
            <a:off x="1555771" y="5962591"/>
            <a:ext cx="3296153" cy="692498"/>
          </a:xfrm>
          <a:prstGeom prst="wedgeRectCallout">
            <a:avLst>
              <a:gd name="adj1" fmla="val 19624"/>
              <a:gd name="adj2" fmla="val -100721"/>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l-GR" sz="3600" dirty="0">
                <a:latin typeface="Arial" pitchFamily="34" charset="0"/>
                <a:cs typeface="Arial" pitchFamily="34" charset="0"/>
              </a:rPr>
              <a:t>ΝΤΑΗΔΕΣ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nodeType="afterGroup">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nodeType="afterGroup">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par>
                          <p:cTn id="55" fill="hold" nodeType="afterGroup">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80">
                                          <p:stCondLst>
                                            <p:cond delay="0"/>
                                          </p:stCondLst>
                                        </p:cTn>
                                        <p:tgtEl>
                                          <p:spTgt spid="9"/>
                                        </p:tgtEl>
                                      </p:cBhvr>
                                    </p:animEffect>
                                    <p:anim calcmode="lin" valueType="num">
                                      <p:cBhvr>
                                        <p:cTn id="5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4" dur="26">
                                          <p:stCondLst>
                                            <p:cond delay="650"/>
                                          </p:stCondLst>
                                        </p:cTn>
                                        <p:tgtEl>
                                          <p:spTgt spid="9"/>
                                        </p:tgtEl>
                                      </p:cBhvr>
                                      <p:to x="100000" y="60000"/>
                                    </p:animScale>
                                    <p:animScale>
                                      <p:cBhvr>
                                        <p:cTn id="65" dur="166" decel="50000">
                                          <p:stCondLst>
                                            <p:cond delay="676"/>
                                          </p:stCondLst>
                                        </p:cTn>
                                        <p:tgtEl>
                                          <p:spTgt spid="9"/>
                                        </p:tgtEl>
                                      </p:cBhvr>
                                      <p:to x="100000" y="100000"/>
                                    </p:animScale>
                                    <p:animScale>
                                      <p:cBhvr>
                                        <p:cTn id="66" dur="26">
                                          <p:stCondLst>
                                            <p:cond delay="1312"/>
                                          </p:stCondLst>
                                        </p:cTn>
                                        <p:tgtEl>
                                          <p:spTgt spid="9"/>
                                        </p:tgtEl>
                                      </p:cBhvr>
                                      <p:to x="100000" y="80000"/>
                                    </p:animScale>
                                    <p:animScale>
                                      <p:cBhvr>
                                        <p:cTn id="67" dur="166" decel="50000">
                                          <p:stCondLst>
                                            <p:cond delay="1338"/>
                                          </p:stCondLst>
                                        </p:cTn>
                                        <p:tgtEl>
                                          <p:spTgt spid="9"/>
                                        </p:tgtEl>
                                      </p:cBhvr>
                                      <p:to x="100000" y="100000"/>
                                    </p:animScale>
                                    <p:animScale>
                                      <p:cBhvr>
                                        <p:cTn id="68" dur="26">
                                          <p:stCondLst>
                                            <p:cond delay="1642"/>
                                          </p:stCondLst>
                                        </p:cTn>
                                        <p:tgtEl>
                                          <p:spTgt spid="9"/>
                                        </p:tgtEl>
                                      </p:cBhvr>
                                      <p:to x="100000" y="90000"/>
                                    </p:animScale>
                                    <p:animScale>
                                      <p:cBhvr>
                                        <p:cTn id="69" dur="166" decel="50000">
                                          <p:stCondLst>
                                            <p:cond delay="1668"/>
                                          </p:stCondLst>
                                        </p:cTn>
                                        <p:tgtEl>
                                          <p:spTgt spid="9"/>
                                        </p:tgtEl>
                                      </p:cBhvr>
                                      <p:to x="100000" y="100000"/>
                                    </p:animScale>
                                    <p:animScale>
                                      <p:cBhvr>
                                        <p:cTn id="70" dur="26">
                                          <p:stCondLst>
                                            <p:cond delay="1808"/>
                                          </p:stCondLst>
                                        </p:cTn>
                                        <p:tgtEl>
                                          <p:spTgt spid="9"/>
                                        </p:tgtEl>
                                      </p:cBhvr>
                                      <p:to x="100000" y="95000"/>
                                    </p:animScale>
                                    <p:animScale>
                                      <p:cBhvr>
                                        <p:cTn id="71" dur="166" decel="50000">
                                          <p:stCondLst>
                                            <p:cond delay="1834"/>
                                          </p:stCondLst>
                                        </p:cTn>
                                        <p:tgtEl>
                                          <p:spTgt spid="9"/>
                                        </p:tgtEl>
                                      </p:cBhvr>
                                      <p:to x="100000" y="100000"/>
                                    </p:animScale>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additive="base">
                                        <p:cTn id="76" dur="500" fill="hold"/>
                                        <p:tgtEl>
                                          <p:spTgt spid="4"/>
                                        </p:tgtEl>
                                        <p:attrNameLst>
                                          <p:attrName>ppt_x</p:attrName>
                                        </p:attrNameLst>
                                      </p:cBhvr>
                                      <p:tavLst>
                                        <p:tav tm="0">
                                          <p:val>
                                            <p:strVal val="#ppt_x"/>
                                          </p:val>
                                        </p:tav>
                                        <p:tav tm="100000">
                                          <p:val>
                                            <p:strVal val="#ppt_x"/>
                                          </p:val>
                                        </p:tav>
                                      </p:tavLst>
                                    </p:anim>
                                    <p:anim calcmode="lin" valueType="num">
                                      <p:cBhvr additive="base">
                                        <p:cTn id="7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500" fill="hold"/>
                                        <p:tgtEl>
                                          <p:spTgt spid="6"/>
                                        </p:tgtEl>
                                        <p:attrNameLst>
                                          <p:attrName>ppt_x</p:attrName>
                                        </p:attrNameLst>
                                      </p:cBhvr>
                                      <p:tavLst>
                                        <p:tav tm="0">
                                          <p:val>
                                            <p:strVal val="#ppt_x"/>
                                          </p:val>
                                        </p:tav>
                                        <p:tav tm="100000">
                                          <p:val>
                                            <p:strVal val="#ppt_x"/>
                                          </p:val>
                                        </p:tav>
                                      </p:tavLst>
                                    </p:anim>
                                    <p:anim calcmode="lin" valueType="num">
                                      <p:cBhvr additive="base">
                                        <p:cTn id="83" dur="500" fill="hold"/>
                                        <p:tgtEl>
                                          <p:spTgt spid="6"/>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500"/>
                            </p:stCondLst>
                            <p:childTnLst>
                              <p:par>
                                <p:cTn id="85" presetID="26" presetClass="emph" presetSubtype="0" fill="hold" nodeType="afterEffect">
                                  <p:stCondLst>
                                    <p:cond delay="0"/>
                                  </p:stCondLst>
                                  <p:childTnLst>
                                    <p:animEffect transition="out" filter="fade">
                                      <p:cBhvr>
                                        <p:cTn id="86" dur="500" tmFilter="0, 0; .2, .5; .8, .5; 1, 0"/>
                                        <p:tgtEl>
                                          <p:spTgt spid="6"/>
                                        </p:tgtEl>
                                      </p:cBhvr>
                                    </p:animEffect>
                                    <p:animScale>
                                      <p:cBhvr>
                                        <p:cTn id="8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
        <p:nvSpPr>
          <p:cNvPr id="8195" name="TextBox 4"/>
          <p:cNvSpPr txBox="1">
            <a:spLocks noChangeArrowheads="1"/>
          </p:cNvSpPr>
          <p:nvPr/>
        </p:nvSpPr>
        <p:spPr bwMode="auto">
          <a:xfrm>
            <a:off x="5262563" y="2133600"/>
            <a:ext cx="3600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400">
                <a:latin typeface="Arial" charset="0"/>
              </a:rPr>
              <a:t>Πώς λένε αυτό το παιδί;</a:t>
            </a:r>
          </a:p>
          <a:p>
            <a:pPr eaLnBrk="1" hangingPunct="1">
              <a:buFont typeface="Arial" charset="0"/>
              <a:buChar char="•"/>
            </a:pPr>
            <a:r>
              <a:rPr lang="el-GR" sz="2400">
                <a:latin typeface="Arial" charset="0"/>
              </a:rPr>
              <a:t>Τι κάνει;</a:t>
            </a:r>
          </a:p>
          <a:p>
            <a:pPr eaLnBrk="1" hangingPunct="1">
              <a:buFont typeface="Arial" charset="0"/>
              <a:buChar char="•"/>
            </a:pPr>
            <a:r>
              <a:rPr lang="el-GR" sz="2400">
                <a:latin typeface="Arial" charset="0"/>
              </a:rPr>
              <a:t>Γιατί είναι μόνο;</a:t>
            </a:r>
          </a:p>
          <a:p>
            <a:pPr eaLnBrk="1" hangingPunct="1">
              <a:buFont typeface="Arial" charset="0"/>
              <a:buChar char="•"/>
            </a:pPr>
            <a:r>
              <a:rPr lang="el-GR" sz="2400">
                <a:latin typeface="Arial" charset="0"/>
              </a:rPr>
              <a:t>Σας θυμίζει κάτι αυτό;</a:t>
            </a:r>
          </a:p>
        </p:txBody>
      </p:sp>
      <p:pic>
        <p:nvPicPr>
          <p:cNvPr id="8196"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133600"/>
            <a:ext cx="447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Επεξήγηση με γραμμή 1 6"/>
          <p:cNvSpPr/>
          <p:nvPr/>
        </p:nvSpPr>
        <p:spPr>
          <a:xfrm>
            <a:off x="2124075" y="1593850"/>
            <a:ext cx="1584325" cy="360363"/>
          </a:xfrm>
          <a:prstGeom prst="borderCallout1">
            <a:avLst>
              <a:gd name="adj1" fmla="val 108698"/>
              <a:gd name="adj2" fmla="val 38934"/>
              <a:gd name="adj3" fmla="val 368236"/>
              <a:gd name="adj4" fmla="val 48825"/>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l-GR" sz="2000" dirty="0" err="1">
                <a:latin typeface="Arial" pitchFamily="34" charset="0"/>
                <a:cs typeface="Arial" pitchFamily="34" charset="0"/>
              </a:rPr>
              <a:t>Ανιάν</a:t>
            </a:r>
            <a:endParaRPr lang="el-GR" sz="2000" dirty="0">
              <a:latin typeface="Arial" pitchFamily="34" charset="0"/>
              <a:cs typeface="Arial" pitchFamily="34" charset="0"/>
            </a:endParaRPr>
          </a:p>
        </p:txBody>
      </p:sp>
      <p:sp>
        <p:nvSpPr>
          <p:cNvPr id="8" name="TextBox 7"/>
          <p:cNvSpPr txBox="1">
            <a:spLocks noChangeArrowheads="1"/>
          </p:cNvSpPr>
          <p:nvPr/>
        </p:nvSpPr>
        <p:spPr bwMode="auto">
          <a:xfrm>
            <a:off x="5176838" y="5445125"/>
            <a:ext cx="39671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400">
                <a:solidFill>
                  <a:srgbClr val="C00000"/>
                </a:solidFill>
                <a:latin typeface="Arial" charset="0"/>
              </a:rPr>
              <a:t>Πώς ονομάζονται τα παιδιά που δέχονται παρενόχληση;</a:t>
            </a:r>
          </a:p>
        </p:txBody>
      </p:sp>
      <p:sp>
        <p:nvSpPr>
          <p:cNvPr id="9" name="Επεξήγηση με παραλληλόγραμμο 8"/>
          <p:cNvSpPr/>
          <p:nvPr/>
        </p:nvSpPr>
        <p:spPr>
          <a:xfrm>
            <a:off x="1555771" y="5962591"/>
            <a:ext cx="3296153" cy="692498"/>
          </a:xfrm>
          <a:prstGeom prst="wedgeRectCallout">
            <a:avLst>
              <a:gd name="adj1" fmla="val 19624"/>
              <a:gd name="adj2" fmla="val -100721"/>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l-GR" sz="3200" dirty="0">
                <a:latin typeface="Arial" pitchFamily="34" charset="0"/>
                <a:cs typeface="Arial" pitchFamily="34" charset="0"/>
              </a:rPr>
              <a:t>ΘΥΜΑΤΑ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26" presetClass="emph" presetSubtype="0" fill="hold" nodeType="after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pic>
        <p:nvPicPr>
          <p:cNvPr id="9219"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588" y="2035175"/>
            <a:ext cx="488315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p:cNvSpPr txBox="1">
            <a:spLocks noChangeArrowheads="1"/>
          </p:cNvSpPr>
          <p:nvPr/>
        </p:nvSpPr>
        <p:spPr bwMode="auto">
          <a:xfrm>
            <a:off x="5265738" y="2205038"/>
            <a:ext cx="3600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400">
                <a:latin typeface="Arial" charset="0"/>
              </a:rPr>
              <a:t>Πώς λένε αυτό το παιδί;</a:t>
            </a:r>
          </a:p>
          <a:p>
            <a:pPr eaLnBrk="1" hangingPunct="1">
              <a:buFont typeface="Arial" charset="0"/>
              <a:buChar char="•"/>
            </a:pPr>
            <a:r>
              <a:rPr lang="el-GR" sz="2400">
                <a:latin typeface="Arial" charset="0"/>
              </a:rPr>
              <a:t>Τι κάνει;</a:t>
            </a:r>
          </a:p>
          <a:p>
            <a:pPr eaLnBrk="1" hangingPunct="1">
              <a:buFont typeface="Arial" charset="0"/>
              <a:buChar char="•"/>
            </a:pPr>
            <a:r>
              <a:rPr lang="el-GR" sz="2400">
                <a:latin typeface="Arial" charset="0"/>
              </a:rPr>
              <a:t>Γιατί είναι μόνο;</a:t>
            </a:r>
          </a:p>
          <a:p>
            <a:pPr eaLnBrk="1" hangingPunct="1">
              <a:buFont typeface="Arial" charset="0"/>
              <a:buChar char="•"/>
            </a:pPr>
            <a:r>
              <a:rPr lang="el-GR" sz="2400">
                <a:latin typeface="Arial" charset="0"/>
              </a:rPr>
              <a:t>Σας θυμίζει κάτι αυτό;</a:t>
            </a:r>
          </a:p>
          <a:p>
            <a:pPr eaLnBrk="1" hangingPunct="1">
              <a:buFont typeface="Arial" charset="0"/>
              <a:buChar char="•"/>
            </a:pPr>
            <a:endParaRPr lang="el-GR" sz="2400">
              <a:latin typeface="Arial" charset="0"/>
            </a:endParaRPr>
          </a:p>
        </p:txBody>
      </p:sp>
      <p:sp>
        <p:nvSpPr>
          <p:cNvPr id="7" name="Επεξήγηση με γραμμή 1 6"/>
          <p:cNvSpPr/>
          <p:nvPr/>
        </p:nvSpPr>
        <p:spPr>
          <a:xfrm>
            <a:off x="2195513" y="1273175"/>
            <a:ext cx="1081087" cy="581025"/>
          </a:xfrm>
          <a:prstGeom prst="borderCallout1">
            <a:avLst>
              <a:gd name="adj1" fmla="val 114968"/>
              <a:gd name="adj2" fmla="val 56336"/>
              <a:gd name="adj3" fmla="val 202159"/>
              <a:gd name="adj4" fmla="val 60434"/>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l-GR" dirty="0" err="1">
                <a:latin typeface="Arial" pitchFamily="34" charset="0"/>
                <a:cs typeface="Arial" pitchFamily="34" charset="0"/>
              </a:rPr>
              <a:t>Αλσέστ</a:t>
            </a:r>
            <a:endParaRPr lang="el-GR" dirty="0">
              <a:latin typeface="Arial" pitchFamily="34" charset="0"/>
              <a:cs typeface="Arial" pitchFamily="34" charset="0"/>
            </a:endParaRPr>
          </a:p>
        </p:txBody>
      </p:sp>
      <p:sp>
        <p:nvSpPr>
          <p:cNvPr id="8" name="TextBox 7"/>
          <p:cNvSpPr txBox="1">
            <a:spLocks noChangeArrowheads="1"/>
          </p:cNvSpPr>
          <p:nvPr/>
        </p:nvSpPr>
        <p:spPr bwMode="auto">
          <a:xfrm>
            <a:off x="4705350" y="5892800"/>
            <a:ext cx="4443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400">
                <a:solidFill>
                  <a:srgbClr val="C00000"/>
                </a:solidFill>
                <a:latin typeface="Arial" charset="0"/>
              </a:rPr>
              <a:t>Πώς είπαμε ότι λέμε τα παιδιά που δέχονται παρενόχληση;</a:t>
            </a:r>
          </a:p>
        </p:txBody>
      </p:sp>
      <p:sp>
        <p:nvSpPr>
          <p:cNvPr id="9" name="Επεξήγηση με παραλληλόγραμμο 8"/>
          <p:cNvSpPr/>
          <p:nvPr/>
        </p:nvSpPr>
        <p:spPr>
          <a:xfrm>
            <a:off x="971600" y="5962591"/>
            <a:ext cx="3296153" cy="692498"/>
          </a:xfrm>
          <a:prstGeom prst="wedgeRectCallout">
            <a:avLst>
              <a:gd name="adj1" fmla="val 19624"/>
              <a:gd name="adj2" fmla="val -100721"/>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l-GR" sz="3600" dirty="0">
                <a:latin typeface="Arial" pitchFamily="34" charset="0"/>
                <a:cs typeface="Arial" pitchFamily="34" charset="0"/>
              </a:rPr>
              <a:t>ΘΥΜΑΤΑ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26" presetClass="emph" presetSubtype="0" fill="hold" nodeType="after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5416550" y="3068638"/>
            <a:ext cx="37798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l-GR" sz="2400">
                <a:latin typeface="Arial" charset="0"/>
              </a:rPr>
              <a:t>Τι συζητούν τα παιδιά;</a:t>
            </a:r>
          </a:p>
          <a:p>
            <a:pPr eaLnBrk="1" hangingPunct="1">
              <a:buFont typeface="Arial" charset="0"/>
              <a:buChar char="•"/>
            </a:pPr>
            <a:r>
              <a:rPr lang="el-GR" sz="2400">
                <a:latin typeface="Arial" charset="0"/>
              </a:rPr>
              <a:t>Τι θέλουν να κάνουν;</a:t>
            </a:r>
          </a:p>
          <a:p>
            <a:pPr eaLnBrk="1" hangingPunct="1">
              <a:buFont typeface="Arial" charset="0"/>
              <a:buChar char="•"/>
            </a:pPr>
            <a:r>
              <a:rPr lang="el-GR" sz="2400">
                <a:latin typeface="Arial" charset="0"/>
              </a:rPr>
              <a:t>Τι θα μπορούσαν να κάνουν για να περάσουν όλοι καλά;</a:t>
            </a:r>
          </a:p>
        </p:txBody>
      </p:sp>
      <p:pic>
        <p:nvPicPr>
          <p:cNvPr id="10243"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63738"/>
            <a:ext cx="493395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Επεξήγηση με γραμμή 1 5"/>
          <p:cNvSpPr/>
          <p:nvPr/>
        </p:nvSpPr>
        <p:spPr>
          <a:xfrm>
            <a:off x="1763713" y="1577975"/>
            <a:ext cx="1223962" cy="546100"/>
          </a:xfrm>
          <a:prstGeom prst="borderCallout1">
            <a:avLst>
              <a:gd name="adj1" fmla="val 113233"/>
              <a:gd name="adj2" fmla="val 46181"/>
              <a:gd name="adj3" fmla="val 323001"/>
              <a:gd name="adj4" fmla="val 49847"/>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lnSpc>
                <a:spcPts val="1700"/>
              </a:lnSpc>
              <a:spcBef>
                <a:spcPts val="0"/>
              </a:spcBef>
              <a:spcAft>
                <a:spcPts val="0"/>
              </a:spcAft>
              <a:defRPr/>
            </a:pPr>
            <a:r>
              <a:rPr lang="el-GR" dirty="0">
                <a:latin typeface="Arial" pitchFamily="34" charset="0"/>
                <a:cs typeface="Arial" pitchFamily="34" charset="0"/>
              </a:rPr>
              <a:t>Μικρός Νικόλας</a:t>
            </a:r>
          </a:p>
        </p:txBody>
      </p:sp>
      <p:sp>
        <p:nvSpPr>
          <p:cNvPr id="7" name="Επεξήγηση με γραμμή 1 6"/>
          <p:cNvSpPr/>
          <p:nvPr/>
        </p:nvSpPr>
        <p:spPr>
          <a:xfrm>
            <a:off x="3033713" y="1406525"/>
            <a:ext cx="1079500" cy="581025"/>
          </a:xfrm>
          <a:prstGeom prst="borderCallout1">
            <a:avLst>
              <a:gd name="adj1" fmla="val 114968"/>
              <a:gd name="adj2" fmla="val 56336"/>
              <a:gd name="adj3" fmla="val 359607"/>
              <a:gd name="adj4" fmla="val 5171"/>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l-GR" dirty="0" err="1">
                <a:latin typeface="Arial" pitchFamily="34" charset="0"/>
                <a:cs typeface="Arial" pitchFamily="34" charset="0"/>
              </a:rPr>
              <a:t>Κλοτέρ</a:t>
            </a:r>
            <a:endParaRPr lang="el-GR" dirty="0">
              <a:latin typeface="Arial" pitchFamily="34" charset="0"/>
              <a:cs typeface="Arial" pitchFamily="34" charset="0"/>
            </a:endParaRPr>
          </a:p>
        </p:txBody>
      </p:sp>
      <p:sp>
        <p:nvSpPr>
          <p:cNvPr id="8" name="Επεξήγηση με γραμμή 1 7"/>
          <p:cNvSpPr/>
          <p:nvPr/>
        </p:nvSpPr>
        <p:spPr>
          <a:xfrm>
            <a:off x="250825" y="1673225"/>
            <a:ext cx="1266825" cy="581025"/>
          </a:xfrm>
          <a:prstGeom prst="borderCallout1">
            <a:avLst>
              <a:gd name="adj1" fmla="val 110594"/>
              <a:gd name="adj2" fmla="val 15717"/>
              <a:gd name="adj3" fmla="val 267761"/>
              <a:gd name="adj4" fmla="val 795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err="1">
                <a:latin typeface="Arial" pitchFamily="34" charset="0"/>
                <a:cs typeface="Arial" pitchFamily="34" charset="0"/>
              </a:rPr>
              <a:t>Ζοφρουά</a:t>
            </a:r>
            <a:r>
              <a:rPr lang="el-GR" dirty="0">
                <a:latin typeface="Arial" pitchFamily="34" charset="0"/>
                <a:cs typeface="Arial" pitchFamily="34" charset="0"/>
              </a:rPr>
              <a:t> </a:t>
            </a:r>
          </a:p>
        </p:txBody>
      </p:sp>
      <p:sp>
        <p:nvSpPr>
          <p:cNvPr id="9" name="Επεξήγηση με γραμμή 1 8"/>
          <p:cNvSpPr/>
          <p:nvPr/>
        </p:nvSpPr>
        <p:spPr>
          <a:xfrm>
            <a:off x="4233863" y="1954213"/>
            <a:ext cx="1152525" cy="546100"/>
          </a:xfrm>
          <a:prstGeom prst="borderCallout1">
            <a:avLst>
              <a:gd name="adj1" fmla="val 107131"/>
              <a:gd name="adj2" fmla="val 32452"/>
              <a:gd name="adj3" fmla="val 200881"/>
              <a:gd name="adj4" fmla="val 2452"/>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l-GR" sz="2000" dirty="0" err="1">
                <a:latin typeface="Arial" pitchFamily="34" charset="0"/>
                <a:cs typeface="Arial" pitchFamily="34" charset="0"/>
              </a:rPr>
              <a:t>Εντ</a:t>
            </a:r>
            <a:r>
              <a:rPr lang="el-GR" sz="2000" dirty="0">
                <a:latin typeface="Arial" pitchFamily="34" charset="0"/>
                <a:cs typeface="Arial" pitchFamily="34" charset="0"/>
              </a:rPr>
              <a:t> </a:t>
            </a:r>
          </a:p>
        </p:txBody>
      </p:sp>
      <p:sp>
        <p:nvSpPr>
          <p:cNvPr id="10" name="Ορθογώνιο 9"/>
          <p:cNvSpPr/>
          <p:nvPr/>
        </p:nvSpPr>
        <p:spPr>
          <a:xfrm>
            <a:off x="1282551" y="116632"/>
            <a:ext cx="6834500"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Ας συζητήσουμε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nodeType="afterGroup">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nodeType="afterGroup">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nodeType="afterGroup">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7c114292dcafeb5a6923f4fa436b08dcef2ae"/>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595</Words>
  <Application>Microsoft Office PowerPoint</Application>
  <PresentationFormat>Προβολή στην οθόνη (4:3)</PresentationFormat>
  <Paragraphs>107</Paragraphs>
  <Slides>24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Calibri</vt:lpstr>
      <vt:lpstr>Arial</vt:lpstr>
      <vt:lpstr>PF Playskool Pro</vt:lpstr>
      <vt:lpstr>Θέμα του Office</vt:lpstr>
      <vt:lpstr>Παρουσίαση του PowerPoint</vt:lpstr>
      <vt:lpstr>Παρουσίαση του PowerPoint</vt:lpstr>
      <vt:lpstr>Ο μικρός Νικόλας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Ας το δούμε ξανά με άλλη ματιά…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Σχολικός Εκφοβισμός Σχολική Επιθ</dc:title>
  <dc:creator>Vangelis</dc:creator>
  <cp:lastModifiedBy>pantatsx64</cp:lastModifiedBy>
  <cp:revision>50</cp:revision>
  <dcterms:created xsi:type="dcterms:W3CDTF">2012-03-02T05:58:15Z</dcterms:created>
  <dcterms:modified xsi:type="dcterms:W3CDTF">2015-02-25T16:16:54Z</dcterms:modified>
</cp:coreProperties>
</file>